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2.png" ContentType="image/png"/>
  <Override PartName="/ppt/media/image41.png" ContentType="image/png"/>
  <Override PartName="/ppt/media/image40.png" ContentType="image/png"/>
  <Override PartName="/ppt/media/image16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5.png" ContentType="image/png"/>
  <Override PartName="/ppt/media/image5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.png" ContentType="image/png"/>
  <Override PartName="/ppt/media/image4.png" ContentType="image/png"/>
  <Override PartName="/ppt/media/image3.png" ContentType="image/png"/>
  <Override PartName="/ppt/media/image6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28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136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28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136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400" cy="95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28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136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28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136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400" cy="95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28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136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28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136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400" cy="95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23928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2136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323928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602136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400" cy="95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400" cy="95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23928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2136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23928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02136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400" cy="95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323928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2136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body"/>
          </p:nvPr>
        </p:nvSpPr>
        <p:spPr>
          <a:xfrm>
            <a:off x="323928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 type="body"/>
          </p:nvPr>
        </p:nvSpPr>
        <p:spPr>
          <a:xfrm>
            <a:off x="602136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400" cy="95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323928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2136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body"/>
          </p:nvPr>
        </p:nvSpPr>
        <p:spPr>
          <a:xfrm>
            <a:off x="323928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 type="body"/>
          </p:nvPr>
        </p:nvSpPr>
        <p:spPr>
          <a:xfrm>
            <a:off x="602136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400" cy="95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323928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021360" y="120348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 type="body"/>
          </p:nvPr>
        </p:nvSpPr>
        <p:spPr>
          <a:xfrm>
            <a:off x="323928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 type="body"/>
          </p:nvPr>
        </p:nvSpPr>
        <p:spPr>
          <a:xfrm>
            <a:off x="6021360" y="2761200"/>
            <a:ext cx="26492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</a:t>
            </a:r>
            <a:r>
              <a:rPr b="0" lang="es-ES" sz="4400" spc="-1" strike="noStrike">
                <a:latin typeface="Arial"/>
              </a:rPr>
              <a:t>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689040"/>
            <a:ext cx="903960" cy="754920"/>
          </a:xfrm>
          <a:prstGeom prst="rect">
            <a:avLst/>
          </a:prstGeom>
          <a:solidFill>
            <a:srgbClr val="d434b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0" y="1445400"/>
            <a:ext cx="903960" cy="754920"/>
          </a:xfrm>
          <a:prstGeom prst="rect">
            <a:avLst/>
          </a:prstGeom>
          <a:solidFill>
            <a:srgbClr val="c6efd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 rot="5400000">
            <a:off x="714960" y="46800"/>
            <a:ext cx="856440" cy="761040"/>
          </a:xfrm>
          <a:prstGeom prst="triangle">
            <a:avLst>
              <a:gd name="adj" fmla="val 50000"/>
            </a:avLst>
          </a:prstGeom>
          <a:solidFill>
            <a:srgbClr val="d434b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 flipH="1" rot="16200000">
            <a:off x="928800" y="-165240"/>
            <a:ext cx="427680" cy="761040"/>
          </a:xfrm>
          <a:prstGeom prst="rtTriangle">
            <a:avLst/>
          </a:prstGeom>
          <a:solidFill>
            <a:srgbClr val="d434b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449280" y="531000"/>
            <a:ext cx="637200" cy="70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72000">
                <a:srgbClr val="d6d6d6"/>
              </a:gs>
              <a:gs pos="85000">
                <a:srgbClr val="d6d6d6"/>
              </a:gs>
              <a:gs pos="100000">
                <a:srgbClr val="e3e3e3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1516680" y="1473840"/>
            <a:ext cx="47160" cy="219456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2140920" y="3781800"/>
            <a:ext cx="4861440" cy="12312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2140920" y="1237320"/>
            <a:ext cx="4861440" cy="12312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esquema del texto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7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88;p19" descr=""/>
          <p:cNvPicPr/>
          <p:nvPr/>
        </p:nvPicPr>
        <p:blipFill>
          <a:blip r:embed="rId1"/>
          <a:srcRect l="0" t="21871" r="0" b="21871"/>
          <a:stretch/>
        </p:blipFill>
        <p:spPr>
          <a:xfrm>
            <a:off x="0" y="-174240"/>
            <a:ext cx="9142920" cy="51422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1380960" y="1638360"/>
            <a:ext cx="6381000" cy="1865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"/>
          <p:cNvSpPr/>
          <p:nvPr/>
        </p:nvSpPr>
        <p:spPr>
          <a:xfrm>
            <a:off x="1866960" y="1981080"/>
            <a:ext cx="5361480" cy="118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fffff"/>
                </a:solidFill>
                <a:latin typeface="Arial"/>
                <a:ea typeface="Arial"/>
              </a:rPr>
              <a:t>Taller: Iniciación a Arduino</a:t>
            </a:r>
            <a:endParaRPr b="0" lang="es-ES" sz="4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762120" y="788040"/>
            <a:ext cx="7619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Placa ProtoBoard</a:t>
            </a:r>
            <a:endParaRPr b="0" lang="es-ES" sz="3600" spc="-1" strike="noStrike">
              <a:latin typeface="Arial"/>
            </a:endParaRPr>
          </a:p>
        </p:txBody>
      </p:sp>
      <p:pic>
        <p:nvPicPr>
          <p:cNvPr id="341" name="Google Shape;149;p28" descr=""/>
          <p:cNvPicPr/>
          <p:nvPr/>
        </p:nvPicPr>
        <p:blipFill>
          <a:blip r:embed="rId1"/>
          <a:stretch/>
        </p:blipFill>
        <p:spPr>
          <a:xfrm>
            <a:off x="1230480" y="1933200"/>
            <a:ext cx="6681960" cy="2375280"/>
          </a:xfrm>
          <a:prstGeom prst="rect">
            <a:avLst/>
          </a:prstGeom>
          <a:ln>
            <a:noFill/>
          </a:ln>
        </p:spPr>
      </p:pic>
      <p:sp>
        <p:nvSpPr>
          <p:cNvPr id="342" name="CustomShape 2"/>
          <p:cNvSpPr/>
          <p:nvPr/>
        </p:nvSpPr>
        <p:spPr>
          <a:xfrm flipH="1">
            <a:off x="1653480" y="2293920"/>
            <a:ext cx="583416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"/>
          <p:cNvSpPr/>
          <p:nvPr/>
        </p:nvSpPr>
        <p:spPr>
          <a:xfrm>
            <a:off x="1694520" y="2203920"/>
            <a:ext cx="582444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4"/>
          <p:cNvSpPr/>
          <p:nvPr/>
        </p:nvSpPr>
        <p:spPr>
          <a:xfrm flipH="1">
            <a:off x="6074640" y="2584800"/>
            <a:ext cx="9000" cy="112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1824840" y="1473840"/>
            <a:ext cx="6246000" cy="21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Interface de desarrollo integrado (IDE)</a:t>
            </a:r>
            <a:endParaRPr b="0" lang="es-ES" sz="3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1824840" y="1473840"/>
            <a:ext cx="6246000" cy="21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7" name="Google Shape;163;p30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482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2140920" y="1630440"/>
            <a:ext cx="4861440" cy="188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ee2214"/>
                </a:solidFill>
                <a:latin typeface="Arial"/>
                <a:ea typeface="Arial"/>
              </a:rPr>
              <a:t>¡Vamos a practicar!</a:t>
            </a:r>
            <a:endParaRPr b="0" lang="es-ES" sz="4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11760" y="744480"/>
            <a:ext cx="8519400" cy="6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¡Hello World Arduino! 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406800" y="1524600"/>
            <a:ext cx="8519400" cy="31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2 Cables de conexión.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51" name="Google Shape;175;p32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120" cy="365400"/>
          </a:xfrm>
          <a:prstGeom prst="rect">
            <a:avLst/>
          </a:prstGeom>
          <a:ln>
            <a:noFill/>
          </a:ln>
        </p:spPr>
      </p:pic>
      <p:pic>
        <p:nvPicPr>
          <p:cNvPr id="352" name="Google Shape;176;p32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09480" cy="2108160"/>
          </a:xfrm>
          <a:prstGeom prst="rect">
            <a:avLst/>
          </a:prstGeom>
          <a:ln>
            <a:noFill/>
          </a:ln>
        </p:spPr>
      </p:pic>
      <p:pic>
        <p:nvPicPr>
          <p:cNvPr id="353" name="Google Shape;177;p32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0400" cy="856080"/>
          </a:xfrm>
          <a:prstGeom prst="rect">
            <a:avLst/>
          </a:prstGeom>
          <a:ln>
            <a:noFill/>
          </a:ln>
        </p:spPr>
      </p:pic>
      <p:pic>
        <p:nvPicPr>
          <p:cNvPr id="354" name="Google Shape;178;p32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6840" cy="1589760"/>
          </a:xfrm>
          <a:prstGeom prst="rect">
            <a:avLst/>
          </a:prstGeom>
          <a:ln>
            <a:noFill/>
          </a:ln>
        </p:spPr>
      </p:pic>
      <p:pic>
        <p:nvPicPr>
          <p:cNvPr id="355" name="Google Shape;179;p32" descr=""/>
          <p:cNvPicPr/>
          <p:nvPr/>
        </p:nvPicPr>
        <p:blipFill>
          <a:blip r:embed="rId5"/>
          <a:stretch/>
        </p:blipFill>
        <p:spPr>
          <a:xfrm>
            <a:off x="4962600" y="2619360"/>
            <a:ext cx="2409480" cy="200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184;p33" descr=""/>
          <p:cNvPicPr/>
          <p:nvPr/>
        </p:nvPicPr>
        <p:blipFill>
          <a:blip r:embed="rId1"/>
          <a:stretch/>
        </p:blipFill>
        <p:spPr>
          <a:xfrm>
            <a:off x="2746080" y="45360"/>
            <a:ext cx="3650760" cy="483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311760" y="744480"/>
            <a:ext cx="8519400" cy="6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Semáforo  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406800" y="1524600"/>
            <a:ext cx="8519400" cy="31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2 Cables de conexión.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3 LED.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59" name="Google Shape;191;p34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120" cy="365400"/>
          </a:xfrm>
          <a:prstGeom prst="rect">
            <a:avLst/>
          </a:prstGeom>
          <a:ln>
            <a:noFill/>
          </a:ln>
        </p:spPr>
      </p:pic>
      <p:pic>
        <p:nvPicPr>
          <p:cNvPr id="360" name="Google Shape;192;p34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09480" cy="2108160"/>
          </a:xfrm>
          <a:prstGeom prst="rect">
            <a:avLst/>
          </a:prstGeom>
          <a:ln>
            <a:noFill/>
          </a:ln>
        </p:spPr>
      </p:pic>
      <p:pic>
        <p:nvPicPr>
          <p:cNvPr id="361" name="Google Shape;193;p34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0400" cy="856080"/>
          </a:xfrm>
          <a:prstGeom prst="rect">
            <a:avLst/>
          </a:prstGeom>
          <a:ln>
            <a:noFill/>
          </a:ln>
        </p:spPr>
      </p:pic>
      <p:pic>
        <p:nvPicPr>
          <p:cNvPr id="362" name="Google Shape;194;p34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6840" cy="1589760"/>
          </a:xfrm>
          <a:prstGeom prst="rect">
            <a:avLst/>
          </a:prstGeom>
          <a:ln>
            <a:noFill/>
          </a:ln>
        </p:spPr>
      </p:pic>
      <p:pic>
        <p:nvPicPr>
          <p:cNvPr id="363" name="Google Shape;195;p34" descr=""/>
          <p:cNvPicPr/>
          <p:nvPr/>
        </p:nvPicPr>
        <p:blipFill>
          <a:blip r:embed="rId5"/>
          <a:stretch/>
        </p:blipFill>
        <p:spPr>
          <a:xfrm>
            <a:off x="4962600" y="2448000"/>
            <a:ext cx="2182680" cy="181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200;p35" descr=""/>
          <p:cNvPicPr/>
          <p:nvPr/>
        </p:nvPicPr>
        <p:blipFill>
          <a:blip r:embed="rId1"/>
          <a:stretch/>
        </p:blipFill>
        <p:spPr>
          <a:xfrm>
            <a:off x="-3391200" y="-1080000"/>
            <a:ext cx="12534120" cy="65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311760" y="459000"/>
            <a:ext cx="851940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PowerOn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11760" y="1705680"/>
            <a:ext cx="8519400" cy="271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10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5 Cables de conexión.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Push botton.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67" name="Google Shape;207;p36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120" cy="365400"/>
          </a:xfrm>
          <a:prstGeom prst="rect">
            <a:avLst/>
          </a:prstGeom>
          <a:ln>
            <a:noFill/>
          </a:ln>
        </p:spPr>
      </p:pic>
      <p:pic>
        <p:nvPicPr>
          <p:cNvPr id="368" name="Google Shape;208;p36" descr=""/>
          <p:cNvPicPr/>
          <p:nvPr/>
        </p:nvPicPr>
        <p:blipFill>
          <a:blip r:embed="rId2"/>
          <a:stretch/>
        </p:blipFill>
        <p:spPr>
          <a:xfrm>
            <a:off x="5110560" y="2584440"/>
            <a:ext cx="2193840" cy="2193840"/>
          </a:xfrm>
          <a:prstGeom prst="rect">
            <a:avLst/>
          </a:prstGeom>
          <a:ln>
            <a:noFill/>
          </a:ln>
        </p:spPr>
      </p:pic>
      <p:pic>
        <p:nvPicPr>
          <p:cNvPr id="369" name="Google Shape;209;p36" descr=""/>
          <p:cNvPicPr/>
          <p:nvPr/>
        </p:nvPicPr>
        <p:blipFill>
          <a:blip r:embed="rId3"/>
          <a:stretch/>
        </p:blipFill>
        <p:spPr>
          <a:xfrm>
            <a:off x="6685560" y="1372320"/>
            <a:ext cx="2409480" cy="2108160"/>
          </a:xfrm>
          <a:prstGeom prst="rect">
            <a:avLst/>
          </a:prstGeom>
          <a:ln>
            <a:noFill/>
          </a:ln>
        </p:spPr>
      </p:pic>
      <p:pic>
        <p:nvPicPr>
          <p:cNvPr id="370" name="Google Shape;210;p36" descr=""/>
          <p:cNvPicPr/>
          <p:nvPr/>
        </p:nvPicPr>
        <p:blipFill>
          <a:blip r:embed="rId4"/>
          <a:stretch/>
        </p:blipFill>
        <p:spPr>
          <a:xfrm>
            <a:off x="4176720" y="3481920"/>
            <a:ext cx="1130400" cy="856080"/>
          </a:xfrm>
          <a:prstGeom prst="rect">
            <a:avLst/>
          </a:prstGeom>
          <a:ln>
            <a:noFill/>
          </a:ln>
        </p:spPr>
      </p:pic>
      <p:pic>
        <p:nvPicPr>
          <p:cNvPr id="371" name="Google Shape;211;p36" descr=""/>
          <p:cNvPicPr/>
          <p:nvPr/>
        </p:nvPicPr>
        <p:blipFill>
          <a:blip r:embed="rId5"/>
          <a:stretch/>
        </p:blipFill>
        <p:spPr>
          <a:xfrm>
            <a:off x="6793200" y="3304800"/>
            <a:ext cx="1806840" cy="1589760"/>
          </a:xfrm>
          <a:prstGeom prst="rect">
            <a:avLst/>
          </a:prstGeom>
          <a:ln>
            <a:noFill/>
          </a:ln>
        </p:spPr>
      </p:pic>
      <p:pic>
        <p:nvPicPr>
          <p:cNvPr id="372" name="Google Shape;212;p36" descr=""/>
          <p:cNvPicPr/>
          <p:nvPr/>
        </p:nvPicPr>
        <p:blipFill>
          <a:blip r:embed="rId6"/>
          <a:srcRect l="0" t="0" r="0" b="42395"/>
          <a:stretch/>
        </p:blipFill>
        <p:spPr>
          <a:xfrm>
            <a:off x="4271760" y="2748240"/>
            <a:ext cx="1467360" cy="365400"/>
          </a:xfrm>
          <a:prstGeom prst="rect">
            <a:avLst/>
          </a:prstGeom>
          <a:ln>
            <a:noFill/>
          </a:ln>
        </p:spPr>
      </p:pic>
      <p:pic>
        <p:nvPicPr>
          <p:cNvPr id="373" name="Google Shape;213;p36" descr=""/>
          <p:cNvPicPr/>
          <p:nvPr/>
        </p:nvPicPr>
        <p:blipFill>
          <a:blip r:embed="rId7"/>
          <a:stretch/>
        </p:blipFill>
        <p:spPr>
          <a:xfrm>
            <a:off x="5212080" y="1372320"/>
            <a:ext cx="1991520" cy="165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218;p37" descr=""/>
          <p:cNvPicPr/>
          <p:nvPr/>
        </p:nvPicPr>
        <p:blipFill>
          <a:blip r:embed="rId1"/>
          <a:stretch/>
        </p:blipFill>
        <p:spPr>
          <a:xfrm>
            <a:off x="1757520" y="219240"/>
            <a:ext cx="5628240" cy="470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424520" y="689040"/>
            <a:ext cx="3657600" cy="15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424242"/>
                </a:solidFill>
                <a:latin typeface="Arial"/>
                <a:ea typeface="Arial"/>
              </a:rPr>
              <a:t>Contenido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1424520" y="2453760"/>
            <a:ext cx="5837400" cy="19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4200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Historia.</a:t>
            </a:r>
            <a:endParaRPr b="0" lang="es-E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Conceptos Básicos.</a:t>
            </a:r>
            <a:endParaRPr b="0" lang="es-E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Interface de Desarrollo Integrado (IDE).</a:t>
            </a:r>
            <a:endParaRPr b="0" lang="es-ES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757575"/>
              </a:buClr>
              <a:buFont typeface="Arial"/>
              <a:buChar char="●"/>
            </a:pPr>
            <a:r>
              <a:rPr b="0" lang="es-ES" sz="1800" spc="-1" strike="noStrike">
                <a:solidFill>
                  <a:srgbClr val="757575"/>
                </a:solidFill>
                <a:latin typeface="Arial"/>
                <a:ea typeface="Arial"/>
              </a:rPr>
              <a:t>Práctica.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311760" y="744480"/>
            <a:ext cx="851940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Farol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482040" y="1695960"/>
            <a:ext cx="8519400" cy="271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10 Kohm.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6 Cables de conexión.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LDR 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77" name="Google Shape;225;p38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120" cy="365400"/>
          </a:xfrm>
          <a:prstGeom prst="rect">
            <a:avLst/>
          </a:prstGeom>
          <a:ln>
            <a:noFill/>
          </a:ln>
        </p:spPr>
      </p:pic>
      <p:pic>
        <p:nvPicPr>
          <p:cNvPr id="378" name="Google Shape;226;p38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09480" cy="2108160"/>
          </a:xfrm>
          <a:prstGeom prst="rect">
            <a:avLst/>
          </a:prstGeom>
          <a:ln>
            <a:noFill/>
          </a:ln>
        </p:spPr>
      </p:pic>
      <p:pic>
        <p:nvPicPr>
          <p:cNvPr id="379" name="Google Shape;227;p38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0400" cy="856080"/>
          </a:xfrm>
          <a:prstGeom prst="rect">
            <a:avLst/>
          </a:prstGeom>
          <a:ln>
            <a:noFill/>
          </a:ln>
        </p:spPr>
      </p:pic>
      <p:pic>
        <p:nvPicPr>
          <p:cNvPr id="380" name="Google Shape;228;p38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6840" cy="1589760"/>
          </a:xfrm>
          <a:prstGeom prst="rect">
            <a:avLst/>
          </a:prstGeom>
          <a:ln>
            <a:noFill/>
          </a:ln>
        </p:spPr>
      </p:pic>
      <p:pic>
        <p:nvPicPr>
          <p:cNvPr id="381" name="Google Shape;229;p38" descr=""/>
          <p:cNvPicPr/>
          <p:nvPr/>
        </p:nvPicPr>
        <p:blipFill>
          <a:blip r:embed="rId5"/>
          <a:srcRect l="0" t="0" r="0" b="42395"/>
          <a:stretch/>
        </p:blipFill>
        <p:spPr>
          <a:xfrm>
            <a:off x="4271760" y="2748240"/>
            <a:ext cx="1467360" cy="365400"/>
          </a:xfrm>
          <a:prstGeom prst="rect">
            <a:avLst/>
          </a:prstGeom>
          <a:ln>
            <a:noFill/>
          </a:ln>
        </p:spPr>
      </p:pic>
      <p:pic>
        <p:nvPicPr>
          <p:cNvPr id="382" name="Google Shape;230;p38" descr=""/>
          <p:cNvPicPr/>
          <p:nvPr/>
        </p:nvPicPr>
        <p:blipFill>
          <a:blip r:embed="rId6"/>
          <a:stretch/>
        </p:blipFill>
        <p:spPr>
          <a:xfrm>
            <a:off x="5212080" y="1372320"/>
            <a:ext cx="1991520" cy="1659600"/>
          </a:xfrm>
          <a:prstGeom prst="rect">
            <a:avLst/>
          </a:prstGeom>
          <a:ln>
            <a:noFill/>
          </a:ln>
        </p:spPr>
      </p:pic>
      <p:pic>
        <p:nvPicPr>
          <p:cNvPr id="383" name="Google Shape;231;p38" descr=""/>
          <p:cNvPicPr/>
          <p:nvPr/>
        </p:nvPicPr>
        <p:blipFill>
          <a:blip r:embed="rId7"/>
          <a:stretch/>
        </p:blipFill>
        <p:spPr>
          <a:xfrm>
            <a:off x="3042360" y="3772080"/>
            <a:ext cx="1267560" cy="105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11760" y="744480"/>
            <a:ext cx="8519400" cy="20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2"/>
          <p:cNvSpPr/>
          <p:nvPr/>
        </p:nvSpPr>
        <p:spPr>
          <a:xfrm>
            <a:off x="311760" y="2834280"/>
            <a:ext cx="851940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6" name="Google Shape;238;p39" descr=""/>
          <p:cNvPicPr/>
          <p:nvPr/>
        </p:nvPicPr>
        <p:blipFill>
          <a:blip r:embed="rId1"/>
          <a:stretch/>
        </p:blipFill>
        <p:spPr>
          <a:xfrm>
            <a:off x="0" y="578520"/>
            <a:ext cx="9142920" cy="398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311760" y="744480"/>
            <a:ext cx="851940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s-ES" sz="5200" spc="-1" strike="noStrike">
                <a:solidFill>
                  <a:srgbClr val="000000"/>
                </a:solidFill>
                <a:latin typeface="Arial"/>
                <a:ea typeface="Arial"/>
              </a:rPr>
              <a:t>Alarma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482040" y="1695960"/>
            <a:ext cx="8519400" cy="271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595959"/>
                </a:solidFill>
                <a:latin typeface="Arial"/>
                <a:ea typeface="Arial"/>
              </a:rPr>
              <a:t>Materiales:</a:t>
            </a:r>
            <a:endParaRPr b="0" lang="es-E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Resistencia 220 ohm.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Cables de conexión.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Arduino.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Protoboard.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Buzzer.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LED.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595959"/>
                </a:solidFill>
                <a:latin typeface="Arial"/>
                <a:ea typeface="Arial"/>
              </a:rPr>
              <a:t>1 Sensor ultrasónico. 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89" name="Google Shape;245;p40" descr=""/>
          <p:cNvPicPr/>
          <p:nvPr/>
        </p:nvPicPr>
        <p:blipFill>
          <a:blip r:embed="rId1"/>
          <a:srcRect l="0" t="0" r="0" b="40716"/>
          <a:stretch/>
        </p:blipFill>
        <p:spPr>
          <a:xfrm>
            <a:off x="4176720" y="2183400"/>
            <a:ext cx="1428120" cy="365400"/>
          </a:xfrm>
          <a:prstGeom prst="rect">
            <a:avLst/>
          </a:prstGeom>
          <a:ln>
            <a:noFill/>
          </a:ln>
        </p:spPr>
      </p:pic>
      <p:pic>
        <p:nvPicPr>
          <p:cNvPr id="390" name="Google Shape;246;p40" descr=""/>
          <p:cNvPicPr/>
          <p:nvPr/>
        </p:nvPicPr>
        <p:blipFill>
          <a:blip r:embed="rId2"/>
          <a:stretch/>
        </p:blipFill>
        <p:spPr>
          <a:xfrm>
            <a:off x="6685560" y="1372320"/>
            <a:ext cx="2409480" cy="2108160"/>
          </a:xfrm>
          <a:prstGeom prst="rect">
            <a:avLst/>
          </a:prstGeom>
          <a:ln>
            <a:noFill/>
          </a:ln>
        </p:spPr>
      </p:pic>
      <p:pic>
        <p:nvPicPr>
          <p:cNvPr id="391" name="Google Shape;247;p40" descr=""/>
          <p:cNvPicPr/>
          <p:nvPr/>
        </p:nvPicPr>
        <p:blipFill>
          <a:blip r:embed="rId3"/>
          <a:stretch/>
        </p:blipFill>
        <p:spPr>
          <a:xfrm>
            <a:off x="4176720" y="3481920"/>
            <a:ext cx="1130400" cy="856080"/>
          </a:xfrm>
          <a:prstGeom prst="rect">
            <a:avLst/>
          </a:prstGeom>
          <a:ln>
            <a:noFill/>
          </a:ln>
        </p:spPr>
      </p:pic>
      <p:pic>
        <p:nvPicPr>
          <p:cNvPr id="392" name="Google Shape;248;p40" descr=""/>
          <p:cNvPicPr/>
          <p:nvPr/>
        </p:nvPicPr>
        <p:blipFill>
          <a:blip r:embed="rId4"/>
          <a:stretch/>
        </p:blipFill>
        <p:spPr>
          <a:xfrm>
            <a:off x="6793200" y="3304800"/>
            <a:ext cx="1806840" cy="1589760"/>
          </a:xfrm>
          <a:prstGeom prst="rect">
            <a:avLst/>
          </a:prstGeom>
          <a:ln>
            <a:noFill/>
          </a:ln>
        </p:spPr>
      </p:pic>
      <p:pic>
        <p:nvPicPr>
          <p:cNvPr id="393" name="Google Shape;249;p40" descr=""/>
          <p:cNvPicPr/>
          <p:nvPr/>
        </p:nvPicPr>
        <p:blipFill>
          <a:blip r:embed="rId5"/>
          <a:stretch/>
        </p:blipFill>
        <p:spPr>
          <a:xfrm>
            <a:off x="5212080" y="1372320"/>
            <a:ext cx="1991520" cy="1659600"/>
          </a:xfrm>
          <a:prstGeom prst="rect">
            <a:avLst/>
          </a:prstGeom>
          <a:ln>
            <a:noFill/>
          </a:ln>
        </p:spPr>
      </p:pic>
      <p:pic>
        <p:nvPicPr>
          <p:cNvPr id="394" name="Google Shape;250;p40" descr=""/>
          <p:cNvPicPr/>
          <p:nvPr/>
        </p:nvPicPr>
        <p:blipFill>
          <a:blip r:embed="rId6"/>
          <a:stretch/>
        </p:blipFill>
        <p:spPr>
          <a:xfrm>
            <a:off x="5342040" y="2948040"/>
            <a:ext cx="1625040" cy="1130040"/>
          </a:xfrm>
          <a:prstGeom prst="rect">
            <a:avLst/>
          </a:prstGeom>
          <a:ln>
            <a:noFill/>
          </a:ln>
        </p:spPr>
      </p:pic>
      <p:pic>
        <p:nvPicPr>
          <p:cNvPr id="395" name="Google Shape;251;p40" descr=""/>
          <p:cNvPicPr/>
          <p:nvPr/>
        </p:nvPicPr>
        <p:blipFill>
          <a:blip r:embed="rId7"/>
          <a:stretch/>
        </p:blipFill>
        <p:spPr>
          <a:xfrm>
            <a:off x="2950200" y="3439080"/>
            <a:ext cx="1130400" cy="94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11760" y="744480"/>
            <a:ext cx="8519400" cy="20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"/>
          <p:cNvSpPr/>
          <p:nvPr/>
        </p:nvSpPr>
        <p:spPr>
          <a:xfrm>
            <a:off x="311760" y="2834280"/>
            <a:ext cx="851940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8" name="Google Shape;258;p41" descr=""/>
          <p:cNvPicPr/>
          <p:nvPr/>
        </p:nvPicPr>
        <p:blipFill>
          <a:blip r:embed="rId1"/>
          <a:stretch/>
        </p:blipFill>
        <p:spPr>
          <a:xfrm>
            <a:off x="1337040" y="0"/>
            <a:ext cx="6468840" cy="514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762120" y="1189080"/>
            <a:ext cx="7619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Historia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762120" y="2252880"/>
            <a:ext cx="7619040" cy="23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¿Cómo se creó Arduino?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¿Qué es Arduino?</a:t>
            </a: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107;p22" descr=""/>
          <p:cNvPicPr/>
          <p:nvPr/>
        </p:nvPicPr>
        <p:blipFill>
          <a:blip r:embed="rId1"/>
          <a:srcRect l="8031" t="0" r="8031" b="0"/>
          <a:stretch/>
        </p:blipFill>
        <p:spPr>
          <a:xfrm>
            <a:off x="3387960" y="0"/>
            <a:ext cx="5754960" cy="514260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323280" y="772920"/>
            <a:ext cx="2703240" cy="31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latin typeface="Arial"/>
                <a:ea typeface="Arial"/>
              </a:rPr>
              <a:t>Historia: creación de Arduino.</a:t>
            </a:r>
            <a:endParaRPr b="0" lang="es-ES" sz="2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762120" y="1189080"/>
            <a:ext cx="7619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Conceptos Básicos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762120" y="2252880"/>
            <a:ext cx="7619040" cy="23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¿Qué es un microcontrolador?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Entradas y Salidas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Arduino Uno</a:t>
            </a: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762120" y="1189080"/>
            <a:ext cx="7619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¿Qué es un microcontrolador?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3275640" y="2252880"/>
            <a:ext cx="5105160" cy="23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s-ES" sz="2000" spc="-1" strike="noStrike">
                <a:solidFill>
                  <a:srgbClr val="616161"/>
                </a:solidFill>
                <a:latin typeface="Arial"/>
                <a:ea typeface="Arial"/>
              </a:rPr>
              <a:t>Es un circuito integrado programable capaz de realizar operaciones matemáticas a gran velocidad.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29" name="Google Shape;121;p24" descr=""/>
          <p:cNvPicPr/>
          <p:nvPr/>
        </p:nvPicPr>
        <p:blipFill>
          <a:blip r:embed="rId1"/>
          <a:stretch/>
        </p:blipFill>
        <p:spPr>
          <a:xfrm>
            <a:off x="1010520" y="2252880"/>
            <a:ext cx="2018880" cy="201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762120" y="1189080"/>
            <a:ext cx="7619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Entradas/Salidas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675000" y="2711520"/>
            <a:ext cx="2034720" cy="56700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Entrada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367080" y="2711520"/>
            <a:ext cx="2034720" cy="56700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Microcontrolador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6059160" y="2711520"/>
            <a:ext cx="2034720" cy="56700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s-ES" sz="3000" spc="-1" strike="noStrike">
                <a:solidFill>
                  <a:srgbClr val="000000"/>
                </a:solidFill>
                <a:latin typeface="Arial"/>
                <a:ea typeface="Arial"/>
              </a:rPr>
              <a:t>Salida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334" name="CustomShape 5"/>
          <p:cNvSpPr/>
          <p:nvPr/>
        </p:nvSpPr>
        <p:spPr>
          <a:xfrm>
            <a:off x="2710800" y="2893680"/>
            <a:ext cx="644400" cy="2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6"/>
          <p:cNvSpPr/>
          <p:nvPr/>
        </p:nvSpPr>
        <p:spPr>
          <a:xfrm>
            <a:off x="5402880" y="2845440"/>
            <a:ext cx="644400" cy="2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762120" y="1189080"/>
            <a:ext cx="7619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Entradas/Salidas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762120" y="2252880"/>
            <a:ext cx="7619040" cy="23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546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Señales digitales: 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toman valores entre 0 y 1 </a:t>
            </a:r>
            <a:r>
              <a:rPr b="0" lang="es-ES" sz="2000" spc="-1" strike="noStrike">
                <a:solidFill>
                  <a:srgbClr val="666666"/>
                </a:solidFill>
                <a:latin typeface="Arial"/>
                <a:ea typeface="Arial"/>
              </a:rPr>
              <a:t>/ apagado o encendido / 0v o 5v.</a:t>
            </a:r>
            <a:endParaRPr b="0" lang="es-ES" sz="2000" spc="-1" strike="noStrike">
              <a:latin typeface="Arial"/>
            </a:endParaRPr>
          </a:p>
          <a:p>
            <a:pPr marL="457200" indent="-3546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Señales Analógicas: 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Arial"/>
              </a:rPr>
              <a:t>toman valores infinitos </a:t>
            </a:r>
            <a:r>
              <a:rPr b="0" lang="es-ES" sz="2000" spc="-1" strike="noStrike">
                <a:solidFill>
                  <a:srgbClr val="666666"/>
                </a:solidFill>
                <a:latin typeface="Arial"/>
                <a:ea typeface="Arial"/>
              </a:rPr>
              <a:t>entre su valor mínimo y su valor máximo.</a:t>
            </a:r>
            <a:endParaRPr b="0" lang="es-ES" sz="2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2069280" y="181800"/>
            <a:ext cx="47772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212121"/>
                </a:solidFill>
                <a:latin typeface="Arial"/>
                <a:ea typeface="Arial"/>
              </a:rPr>
              <a:t>Placa Arduino Uno</a:t>
            </a:r>
            <a:endParaRPr b="0" lang="es-ES" sz="3600" spc="-1" strike="noStrike">
              <a:latin typeface="Arial"/>
            </a:endParaRPr>
          </a:p>
        </p:txBody>
      </p:sp>
      <p:pic>
        <p:nvPicPr>
          <p:cNvPr id="339" name="Google Shape;143;p27" descr=""/>
          <p:cNvPicPr/>
          <p:nvPr/>
        </p:nvPicPr>
        <p:blipFill>
          <a:blip r:embed="rId1"/>
          <a:stretch/>
        </p:blipFill>
        <p:spPr>
          <a:xfrm>
            <a:off x="835920" y="1138320"/>
            <a:ext cx="7983000" cy="400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2018-08-03T11:30:11Z</dcterms:modified>
  <cp:revision>3</cp:revision>
  <dc:subject/>
  <dc:title/>
</cp:coreProperties>
</file>